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30F8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39" autoAdjust="0"/>
    <p:restoredTop sz="94660"/>
  </p:normalViewPr>
  <p:slideViewPr>
    <p:cSldViewPr snapToGrid="0">
      <p:cViewPr>
        <p:scale>
          <a:sx n="60" d="100"/>
          <a:sy n="60" d="100"/>
        </p:scale>
        <p:origin x="114" y="3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11/27/2020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11/27/2020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11/27/2020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11/27/2020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11/27/2020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11/27/2020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r"/>
            <a:r>
              <a:rPr lang="fa-IR" dirty="0" smtClean="0">
                <a:solidFill>
                  <a:srgbClr val="FF0000"/>
                </a:solidFill>
              </a:rPr>
              <a:t>به نام خدا </a:t>
            </a:r>
            <a:br>
              <a:rPr lang="fa-IR" dirty="0" smtClean="0">
                <a:solidFill>
                  <a:srgbClr val="FF0000"/>
                </a:solidFill>
              </a:rPr>
            </a:br>
            <a:r>
              <a:rPr lang="fa-IR" dirty="0" smtClean="0">
                <a:solidFill>
                  <a:srgbClr val="FF0000"/>
                </a:solidFill>
              </a:rPr>
              <a:t>امیرحسین فقیه لطفی</a:t>
            </a:r>
            <a:br>
              <a:rPr lang="fa-IR" dirty="0" smtClean="0">
                <a:solidFill>
                  <a:srgbClr val="FF0000"/>
                </a:solidFill>
              </a:rPr>
            </a:br>
            <a:r>
              <a:rPr lang="fa-IR" dirty="0" smtClean="0">
                <a:solidFill>
                  <a:srgbClr val="FF0000"/>
                </a:solidFill>
              </a:rPr>
              <a:t>موضوع:فارسی فعل اسنادی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r"/>
            <a:r>
              <a:rPr lang="fa-IR" sz="4000" dirty="0" smtClean="0">
                <a:solidFill>
                  <a:srgbClr val="00B0F0"/>
                </a:solidFill>
              </a:rPr>
              <a:t>معلم استاد رضا رضایی</a:t>
            </a:r>
            <a:endParaRPr lang="en-US" sz="4000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32417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fa-IR" sz="3600" b="1" cap="none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فعل اسنادی چیست؟ </a:t>
            </a:r>
            <a:r>
              <a:rPr lang="fa-IR" sz="3600" b="1" cap="none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00B0F0"/>
                </a:solidFill>
              </a:rPr>
              <a:t>به فعل های مانند </a:t>
            </a:r>
            <a:r>
              <a:rPr lang="fa-IR" sz="3600" b="1" cap="none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</a:rPr>
              <a:t>« شد» «است» و«بود» </a:t>
            </a:r>
            <a:r>
              <a:rPr lang="fa-IR" sz="3600" cap="none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که برای نسبت دادن چیزی به چیزی به کار می روند فعل </a:t>
            </a:r>
            <a:r>
              <a:rPr lang="fa-IR" sz="3600" cap="none" dirty="0" smtClean="0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اسنادی </a:t>
            </a:r>
            <a:r>
              <a:rPr lang="fa-IR" sz="3600" cap="none" dirty="0" smtClean="0">
                <a:ln w="0"/>
                <a:solidFill>
                  <a:srgbClr val="00B0F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می گویند.</a:t>
            </a:r>
            <a:endParaRPr lang="en-US" sz="36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fa-IR" dirty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96804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fa-IR" dirty="0" smtClean="0">
                <a:solidFill>
                  <a:srgbClr val="00B0F0"/>
                </a:solidFill>
              </a:rPr>
              <a:t>نکته:فعل هایی که دارای فعل اسنادی و مسند هستنند را </a:t>
            </a:r>
            <a:r>
              <a:rPr lang="fa-IR" dirty="0" smtClean="0">
                <a:solidFill>
                  <a:srgbClr val="FF0000"/>
                </a:solidFill>
              </a:rPr>
              <a:t>جمله اسنادی «اسمیه »</a:t>
            </a:r>
            <a:r>
              <a:rPr lang="fa-IR" dirty="0" smtClean="0">
                <a:solidFill>
                  <a:srgbClr val="00B0F0"/>
                </a:solidFill>
              </a:rPr>
              <a:t>می نامند.</a:t>
            </a:r>
            <a:br>
              <a:rPr lang="fa-IR" dirty="0" smtClean="0">
                <a:solidFill>
                  <a:srgbClr val="00B0F0"/>
                </a:solidFill>
              </a:rPr>
            </a:br>
            <a:r>
              <a:rPr lang="fa-IR" dirty="0" smtClean="0">
                <a:solidFill>
                  <a:srgbClr val="00B050"/>
                </a:solidFill>
              </a:rPr>
              <a:t>فعلهایی اسنادی را </a:t>
            </a:r>
            <a:r>
              <a:rPr lang="fa-IR" dirty="0" smtClean="0">
                <a:solidFill>
                  <a:srgbClr val="FF0000"/>
                </a:solidFill>
              </a:rPr>
              <a:t>گذرا به مسند می نا میم</a:t>
            </a:r>
            <a:r>
              <a:rPr lang="fa-IR" dirty="0" smtClean="0">
                <a:solidFill>
                  <a:srgbClr val="00B050"/>
                </a:solidFill>
              </a:rPr>
              <a:t> چون حتماباید مسند داشته باشند تا یک جمله کامل بسازند.</a:t>
            </a:r>
            <a:endParaRPr lang="en-US" dirty="0">
              <a:solidFill>
                <a:srgbClr val="00B0F0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pPr algn="r"/>
            <a:r>
              <a:rPr lang="fa-IR" sz="3600" dirty="0" smtClean="0">
                <a:solidFill>
                  <a:schemeClr val="accent6">
                    <a:lumMod val="50000"/>
                  </a:schemeClr>
                </a:solidFill>
              </a:rPr>
              <a:t>.</a:t>
            </a:r>
            <a:endParaRPr lang="en-US" sz="3600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74382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fa-IR" sz="3600" dirty="0" smtClean="0">
                <a:solidFill>
                  <a:schemeClr val="accent6">
                    <a:lumMod val="50000"/>
                  </a:schemeClr>
                </a:solidFill>
              </a:rPr>
              <a:t>فعل های </a:t>
            </a:r>
            <a:r>
              <a:rPr lang="fa-IR" sz="3600" dirty="0" smtClean="0">
                <a:solidFill>
                  <a:srgbClr val="FF0000"/>
                </a:solidFill>
              </a:rPr>
              <a:t>گشت ـ گردید </a:t>
            </a:r>
            <a:r>
              <a:rPr lang="fa-IR" sz="3600" dirty="0" smtClean="0">
                <a:solidFill>
                  <a:srgbClr val="7030A0"/>
                </a:solidFill>
              </a:rPr>
              <a:t>اگر به معنی </a:t>
            </a:r>
            <a:r>
              <a:rPr lang="fa-IR" sz="3600" dirty="0" smtClean="0">
                <a:solidFill>
                  <a:srgbClr val="FF0000"/>
                </a:solidFill>
              </a:rPr>
              <a:t>گردش کرد </a:t>
            </a:r>
            <a:r>
              <a:rPr lang="fa-IR" sz="3600" dirty="0" smtClean="0">
                <a:solidFill>
                  <a:srgbClr val="7030A0"/>
                </a:solidFill>
              </a:rPr>
              <a:t>بیاید فعل </a:t>
            </a:r>
            <a:r>
              <a:rPr lang="fa-IR" sz="3600" dirty="0" smtClean="0">
                <a:solidFill>
                  <a:srgbClr val="FF0000"/>
                </a:solidFill>
              </a:rPr>
              <a:t>خاص </a:t>
            </a:r>
            <a:r>
              <a:rPr lang="fa-IR" sz="3600" dirty="0" smtClean="0">
                <a:solidFill>
                  <a:srgbClr val="7030A0"/>
                </a:solidFill>
              </a:rPr>
              <a:t>است نه اسنادی</a:t>
            </a:r>
            <a:br>
              <a:rPr lang="fa-IR" sz="3600" dirty="0" smtClean="0">
                <a:solidFill>
                  <a:srgbClr val="7030A0"/>
                </a:solidFill>
              </a:rPr>
            </a:br>
            <a:r>
              <a:rPr lang="fa-IR" sz="3600" dirty="0" smtClean="0">
                <a:solidFill>
                  <a:srgbClr val="FF0000"/>
                </a:solidFill>
              </a:rPr>
              <a:t>مثال: </a:t>
            </a:r>
            <a:r>
              <a:rPr lang="fa-IR" sz="3600" dirty="0" smtClean="0">
                <a:solidFill>
                  <a:schemeClr val="accent5">
                    <a:lumMod val="75000"/>
                  </a:schemeClr>
                </a:solidFill>
              </a:rPr>
              <a:t>زمین به دور خورشید می گردد= </a:t>
            </a:r>
            <a:r>
              <a:rPr lang="fa-IR" sz="3600" dirty="0" smtClean="0">
                <a:solidFill>
                  <a:srgbClr val="FF0000"/>
                </a:solidFill>
              </a:rPr>
              <a:t>گردش می کند : </a:t>
            </a:r>
            <a:r>
              <a:rPr lang="fa-IR" sz="3600" dirty="0" smtClean="0">
                <a:solidFill>
                  <a:schemeClr val="accent6">
                    <a:lumMod val="50000"/>
                  </a:schemeClr>
                </a:solidFill>
              </a:rPr>
              <a:t>فعل </a:t>
            </a:r>
            <a:r>
              <a:rPr lang="fa-IR" sz="3600" dirty="0" smtClean="0">
                <a:solidFill>
                  <a:srgbClr val="FF0000"/>
                </a:solidFill>
              </a:rPr>
              <a:t>خاص </a:t>
            </a:r>
            <a:r>
              <a:rPr lang="fa-IR" sz="3600" dirty="0" smtClean="0">
                <a:solidFill>
                  <a:srgbClr val="7030A0"/>
                </a:solidFill>
              </a:rPr>
              <a:t>است.</a:t>
            </a:r>
            <a:endParaRPr lang="en-US" sz="36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pPr algn="r"/>
            <a:r>
              <a:rPr lang="fa-IR" sz="3600" dirty="0" smtClean="0">
                <a:solidFill>
                  <a:srgbClr val="7030A0"/>
                </a:solidFill>
              </a:rPr>
              <a:t>علی خشمگین شد«</a:t>
            </a:r>
            <a:r>
              <a:rPr lang="fa-IR" sz="3600" dirty="0" smtClean="0">
                <a:solidFill>
                  <a:srgbClr val="FF0000"/>
                </a:solidFill>
              </a:rPr>
              <a:t> است ـ بود»= </a:t>
            </a:r>
            <a:r>
              <a:rPr lang="fa-IR" sz="3600" dirty="0" smtClean="0">
                <a:solidFill>
                  <a:srgbClr val="00B050"/>
                </a:solidFill>
              </a:rPr>
              <a:t>فعل اسنادی است</a:t>
            </a:r>
            <a:endParaRPr lang="en-US" sz="360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58671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fa-IR" sz="4000" dirty="0" smtClean="0">
                <a:solidFill>
                  <a:schemeClr val="accent6">
                    <a:lumMod val="75000"/>
                  </a:schemeClr>
                </a:solidFill>
              </a:rPr>
              <a:t>فعل </a:t>
            </a:r>
            <a:r>
              <a:rPr lang="fa-IR" sz="4000" dirty="0" smtClean="0">
                <a:solidFill>
                  <a:srgbClr val="FF0000"/>
                </a:solidFill>
              </a:rPr>
              <a:t>شد </a:t>
            </a:r>
            <a:r>
              <a:rPr lang="fa-IR" sz="4000" dirty="0" smtClean="0">
                <a:solidFill>
                  <a:schemeClr val="accent6">
                    <a:lumMod val="75000"/>
                  </a:schemeClr>
                </a:solidFill>
              </a:rPr>
              <a:t>اگر به معنای </a:t>
            </a:r>
            <a:r>
              <a:rPr lang="fa-IR" sz="4000" dirty="0" smtClean="0">
                <a:solidFill>
                  <a:srgbClr val="FF0000"/>
                </a:solidFill>
              </a:rPr>
              <a:t>رفت </a:t>
            </a:r>
            <a:r>
              <a:rPr lang="fa-IR" sz="4000" dirty="0" smtClean="0">
                <a:solidFill>
                  <a:schemeClr val="accent6">
                    <a:lumMod val="75000"/>
                  </a:schemeClr>
                </a:solidFill>
              </a:rPr>
              <a:t>باشد فعل</a:t>
            </a:r>
            <a:r>
              <a:rPr lang="fa-IR" sz="4000" dirty="0">
                <a:solidFill>
                  <a:srgbClr val="FF0000"/>
                </a:solidFill>
              </a:rPr>
              <a:t> </a:t>
            </a:r>
            <a:r>
              <a:rPr lang="fa-IR" sz="4000" dirty="0" smtClean="0">
                <a:solidFill>
                  <a:srgbClr val="FF0000"/>
                </a:solidFill>
              </a:rPr>
              <a:t>خاص </a:t>
            </a:r>
            <a:r>
              <a:rPr lang="fa-IR" sz="4000" dirty="0" smtClean="0">
                <a:solidFill>
                  <a:schemeClr val="accent6">
                    <a:lumMod val="75000"/>
                  </a:schemeClr>
                </a:solidFill>
              </a:rPr>
              <a:t>است و اسنادی نیست.</a:t>
            </a:r>
            <a:br>
              <a:rPr lang="fa-IR" sz="4000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fa-IR" sz="4000" dirty="0" smtClean="0">
                <a:solidFill>
                  <a:srgbClr val="D30F8D"/>
                </a:solidFill>
              </a:rPr>
              <a:t>پیامبر به مکه شد= </a:t>
            </a:r>
            <a:r>
              <a:rPr lang="fa-IR" sz="4000" dirty="0" smtClean="0">
                <a:solidFill>
                  <a:schemeClr val="accent6">
                    <a:lumMod val="75000"/>
                  </a:schemeClr>
                </a:solidFill>
              </a:rPr>
              <a:t>رفت فعل </a:t>
            </a:r>
            <a:r>
              <a:rPr lang="fa-IR" sz="4000" dirty="0" smtClean="0">
                <a:solidFill>
                  <a:srgbClr val="FF0000"/>
                </a:solidFill>
              </a:rPr>
              <a:t>خاص </a:t>
            </a:r>
            <a:r>
              <a:rPr lang="fa-IR" sz="4000" dirty="0" smtClean="0">
                <a:solidFill>
                  <a:schemeClr val="accent6">
                    <a:lumMod val="75000"/>
                  </a:schemeClr>
                </a:solidFill>
              </a:rPr>
              <a:t>است.</a:t>
            </a:r>
            <a:endParaRPr lang="en-US" sz="40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66081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a-IR" dirty="0" smtClean="0">
                <a:solidFill>
                  <a:srgbClr val="00B050"/>
                </a:solidFill>
              </a:rPr>
              <a:t>فعل اسنادی هم مانند سایرفعلها دارای زمانهای </a:t>
            </a:r>
            <a:r>
              <a:rPr lang="fa-IR" dirty="0" smtClean="0">
                <a:solidFill>
                  <a:srgbClr val="FF0000"/>
                </a:solidFill>
              </a:rPr>
              <a:t>گذشته ـ حال و اینده </a:t>
            </a:r>
            <a:r>
              <a:rPr lang="fa-IR" dirty="0" smtClean="0">
                <a:solidFill>
                  <a:srgbClr val="00B050"/>
                </a:solidFill>
              </a:rPr>
              <a:t>است </a:t>
            </a:r>
            <a:br>
              <a:rPr lang="fa-IR" dirty="0" smtClean="0">
                <a:solidFill>
                  <a:srgbClr val="00B050"/>
                </a:solidFill>
              </a:rPr>
            </a:br>
            <a:r>
              <a:rPr lang="fa-IR" dirty="0" smtClean="0">
                <a:solidFill>
                  <a:srgbClr val="00B050"/>
                </a:solidFill>
              </a:rPr>
              <a:t>مثال : </a:t>
            </a:r>
            <a:r>
              <a:rPr lang="fa-IR" dirty="0" smtClean="0">
                <a:solidFill>
                  <a:schemeClr val="accent6">
                    <a:lumMod val="75000"/>
                  </a:schemeClr>
                </a:solidFill>
              </a:rPr>
              <a:t>هوا سر شد «</a:t>
            </a:r>
            <a:r>
              <a:rPr lang="fa-IR" dirty="0" smtClean="0">
                <a:solidFill>
                  <a:srgbClr val="FF0000"/>
                </a:solidFill>
              </a:rPr>
              <a:t> می شود ـ خواهد شد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pPr algn="r"/>
            <a:r>
              <a:rPr lang="fa-IR" sz="4000" dirty="0" smtClean="0">
                <a:solidFill>
                  <a:srgbClr val="0070C0"/>
                </a:solidFill>
              </a:rPr>
              <a:t>فعلهای </a:t>
            </a:r>
            <a:r>
              <a:rPr lang="fa-IR" sz="4000" dirty="0" smtClean="0">
                <a:solidFill>
                  <a:srgbClr val="FF0000"/>
                </a:solidFill>
              </a:rPr>
              <a:t>هست ـ نیست ـ باشد ـ نباشد ـ نبود </a:t>
            </a:r>
            <a:r>
              <a:rPr lang="fa-IR" sz="4000" dirty="0" smtClean="0">
                <a:solidFill>
                  <a:srgbClr val="0070C0"/>
                </a:solidFill>
              </a:rPr>
              <a:t>نیز فعل </a:t>
            </a:r>
            <a:r>
              <a:rPr lang="fa-IR" sz="4000" dirty="0" smtClean="0">
                <a:solidFill>
                  <a:srgbClr val="D30F8D"/>
                </a:solidFill>
              </a:rPr>
              <a:t>اسنادی </a:t>
            </a:r>
            <a:r>
              <a:rPr lang="fa-IR" sz="4000" dirty="0" smtClean="0">
                <a:solidFill>
                  <a:srgbClr val="0070C0"/>
                </a:solidFill>
              </a:rPr>
              <a:t>هستند.</a:t>
            </a:r>
            <a:endParaRPr lang="en-US" sz="40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5072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1901" y="249549"/>
            <a:ext cx="10364451" cy="1596177"/>
          </a:xfrm>
        </p:spPr>
        <p:txBody>
          <a:bodyPr/>
          <a:lstStyle/>
          <a:p>
            <a:r>
              <a:rPr lang="fa-IR" b="1" cap="none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</a:rPr>
              <a:t>ممنون و سپاسگدارم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Heart 2"/>
          <p:cNvSpPr/>
          <p:nvPr/>
        </p:nvSpPr>
        <p:spPr>
          <a:xfrm>
            <a:off x="9240253" y="2053389"/>
            <a:ext cx="914400" cy="914400"/>
          </a:xfrm>
          <a:prstGeom prst="hear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Smiley Face 3"/>
          <p:cNvSpPr/>
          <p:nvPr/>
        </p:nvSpPr>
        <p:spPr>
          <a:xfrm>
            <a:off x="1572126" y="2213810"/>
            <a:ext cx="914400" cy="914400"/>
          </a:xfrm>
          <a:prstGeom prst="smileyFac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66777"/>
      </p:ext>
    </p:extLst>
  </p:cSld>
  <p:clrMapOvr>
    <a:masterClrMapping/>
  </p:clrMapOvr>
</p:sld>
</file>

<file path=ppt/theme/theme1.xml><?xml version="1.0" encoding="utf-8"?>
<a:theme xmlns:a="http://schemas.openxmlformats.org/drawingml/2006/main" name="Droplet">
  <a:themeElements>
    <a:clrScheme name="Droplet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TM04033925[[fn=Droplet]]</Template>
  <TotalTime>461</TotalTime>
  <Words>132</Words>
  <Application>Microsoft Office PowerPoint</Application>
  <PresentationFormat>Widescreen</PresentationFormat>
  <Paragraphs>13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Times New Roman</vt:lpstr>
      <vt:lpstr>Tw Cen MT</vt:lpstr>
      <vt:lpstr>Droplet</vt:lpstr>
      <vt:lpstr>به نام خدا  امیرحسین فقیه لطفی موضوع:فارسی فعل اسنادی</vt:lpstr>
      <vt:lpstr>فعل اسنادی چیست؟ به فعل های مانند « شد» «است» و«بود» که برای نسبت دادن چیزی به چیزی به کار می روند فعل اسنادی می گویند.</vt:lpstr>
      <vt:lpstr>نکته:فعل هایی که دارای فعل اسنادی و مسند هستنند را جمله اسنادی «اسمیه »می نامند. فعلهایی اسنادی را گذرا به مسند می نا میم چون حتماباید مسند داشته باشند تا یک جمله کامل بسازند.</vt:lpstr>
      <vt:lpstr>فعل های گشت ـ گردید اگر به معنی گردش کرد بیاید فعل خاص است نه اسنادی مثال: زمین به دور خورشید می گردد= گردش می کند : فعل خاص است.</vt:lpstr>
      <vt:lpstr>فعل شد اگر به معنای رفت باشد فعل خاص است و اسنادی نیست. پیامبر به مکه شد= رفت فعل خاص است.</vt:lpstr>
      <vt:lpstr>فعل اسنادی هم مانند سایرفعلها دارای زمانهای گذشته ـ حال و اینده است  مثال : هوا سر شد « می شود ـ خواهد شد</vt:lpstr>
      <vt:lpstr>ممنون و سپاسگدارم</vt:lpstr>
    </vt:vector>
  </TitlesOfParts>
  <Company>Novin Pendar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به نام خدا  امیرحسین فقیه لطفی موضوع:فارسی فعل اسنادی</dc:title>
  <dc:creator>NP</dc:creator>
  <cp:lastModifiedBy>NP</cp:lastModifiedBy>
  <cp:revision>6</cp:revision>
  <dcterms:created xsi:type="dcterms:W3CDTF">2020-11-27T11:59:24Z</dcterms:created>
  <dcterms:modified xsi:type="dcterms:W3CDTF">2020-11-27T19:40:44Z</dcterms:modified>
</cp:coreProperties>
</file>